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2" r:id="rId1"/>
  </p:sldMasterIdLst>
  <p:notesMasterIdLst>
    <p:notesMasterId r:id="rId14"/>
  </p:notesMasterIdLst>
  <p:sldIdLst>
    <p:sldId id="267" r:id="rId2"/>
    <p:sldId id="263" r:id="rId3"/>
    <p:sldId id="261" r:id="rId4"/>
    <p:sldId id="262" r:id="rId5"/>
    <p:sldId id="256" r:id="rId6"/>
    <p:sldId id="264" r:id="rId7"/>
    <p:sldId id="265" r:id="rId8"/>
    <p:sldId id="259" r:id="rId9"/>
    <p:sldId id="257" r:id="rId10"/>
    <p:sldId id="258" r:id="rId11"/>
    <p:sldId id="260"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221" autoAdjust="0"/>
  </p:normalViewPr>
  <p:slideViewPr>
    <p:cSldViewPr snapToGrid="0">
      <p:cViewPr varScale="1">
        <p:scale>
          <a:sx n="57" d="100"/>
          <a:sy n="57" d="100"/>
        </p:scale>
        <p:origin x="123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8E95F3-5278-4E31-9AF6-1A45CB40A606}" type="datetimeFigureOut">
              <a:rPr lang="en-US" smtClean="0"/>
              <a:t>12/11/2020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64E9E3-9670-4B13-A230-7A2E189A6A98}" type="slidenum">
              <a:rPr lang="en-US" smtClean="0"/>
              <a:t>‹#›</a:t>
            </a:fld>
            <a:endParaRPr lang="en-US" dirty="0"/>
          </a:p>
        </p:txBody>
      </p:sp>
    </p:spTree>
    <p:extLst>
      <p:ext uri="{BB962C8B-B14F-4D97-AF65-F5344CB8AC3E}">
        <p14:creationId xmlns:p14="http://schemas.microsoft.com/office/powerpoint/2010/main" val="2935607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His unusual adeptness for drawing began to manifest itself early, around the age of 10.</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 when he became his father’s pupil in A Coruña where the family moved in 1891.</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 From that point his ability to experiment with what he learned and to develop new expressive means quickly allowed him to surpass his father’s abilities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DA64E9E3-9670-4B13-A230-7A2E189A6A98}" type="slidenum">
              <a:rPr lang="en-US" smtClean="0"/>
              <a:t>2</a:t>
            </a:fld>
            <a:endParaRPr lang="en-US" dirty="0"/>
          </a:p>
        </p:txBody>
      </p:sp>
    </p:spTree>
    <p:extLst>
      <p:ext uri="{BB962C8B-B14F-4D97-AF65-F5344CB8AC3E}">
        <p14:creationId xmlns:p14="http://schemas.microsoft.com/office/powerpoint/2010/main" val="2552583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engraving technique had been used for centuries to reproduce drawings and paintings, a way to allow more people to own or see the works of art by artists who would otherwise only have the original without the possibility of additional "copies" of the unique image.</a:t>
            </a:r>
          </a:p>
          <a:p>
            <a:pPr marL="171450" indent="-171450">
              <a:buFont typeface="Arial" panose="020B0604020202020204" pitchFamily="34" charset="0"/>
              <a:buChar char="•"/>
            </a:pPr>
            <a:r>
              <a:rPr lang="en-US" dirty="0" smtClean="0"/>
              <a:t> A drypoint was made by scratching a sharp needle into a metal plate, raising tiny ridges that also catch ink.</a:t>
            </a:r>
          </a:p>
          <a:p>
            <a:pPr marL="171450" indent="-171450">
              <a:buFont typeface="Arial" panose="020B0604020202020204" pitchFamily="34" charset="0"/>
              <a:buChar char="•"/>
            </a:pPr>
            <a:r>
              <a:rPr lang="en-US" dirty="0" smtClean="0"/>
              <a:t> In etching, a metal plate is covered with an acid-resistant ground, usually, varnish, through which the image is drawn with a pointed tool, exposing the metal below. Aquatint was invented in the 18th century as a variation on etching, which Picasso mastered in 1936.</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 technique</a:t>
            </a:r>
            <a:r>
              <a:rPr lang="en-US" baseline="0" dirty="0" smtClean="0"/>
              <a:t> are </a:t>
            </a:r>
            <a:r>
              <a:rPr lang="en-US" dirty="0" smtClean="0"/>
              <a:t>shown below and often combined techniques in producing his original graphics.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A64E9E3-9670-4B13-A230-7A2E189A6A98}" type="slidenum">
              <a:rPr lang="en-US" smtClean="0"/>
              <a:t>3</a:t>
            </a:fld>
            <a:endParaRPr lang="en-US" dirty="0"/>
          </a:p>
        </p:txBody>
      </p:sp>
    </p:spTree>
    <p:extLst>
      <p:ext uri="{BB962C8B-B14F-4D97-AF65-F5344CB8AC3E}">
        <p14:creationId xmlns:p14="http://schemas.microsoft.com/office/powerpoint/2010/main" val="2787237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For example, his visits to the Women’s Prison of Saint-Lazare in Paris in 1901–02, which provided him with free models.</a:t>
            </a:r>
          </a:p>
          <a:p>
            <a:pPr marL="171450" indent="-171450">
              <a:buFont typeface="Arial" panose="020B0604020202020204" pitchFamily="34" charset="0"/>
              <a:buChar char="•"/>
            </a:pPr>
            <a:r>
              <a:rPr lang="en-US" dirty="0" smtClean="0"/>
              <a:t>It</a:t>
            </a:r>
            <a:r>
              <a:rPr lang="en-US" baseline="0" dirty="0" smtClean="0"/>
              <a:t> offered a </a:t>
            </a:r>
            <a:r>
              <a:rPr lang="en-US" dirty="0" smtClean="0"/>
              <a:t>compelling subject matter, which</a:t>
            </a:r>
            <a:r>
              <a:rPr lang="en-US" baseline="0" dirty="0" smtClean="0"/>
              <a:t> was </a:t>
            </a:r>
            <a:r>
              <a:rPr lang="en-US" dirty="0" smtClean="0"/>
              <a:t>reflected in his depictions of Barcelona street people—blind or lonely beggars and castaways in 1902 to 03. </a:t>
            </a:r>
          </a:p>
          <a:p>
            <a:pPr marL="171450" indent="-171450">
              <a:buFont typeface="Arial" panose="020B0604020202020204" pitchFamily="34" charset="0"/>
              <a:buChar char="•"/>
            </a:pPr>
            <a:r>
              <a:rPr lang="en-US" dirty="0" smtClean="0"/>
              <a:t>The subject matter of women were allowed to keep nursing children with them at the prison.</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A64E9E3-9670-4B13-A230-7A2E189A6A98}" type="slidenum">
              <a:rPr lang="en-US" smtClean="0"/>
              <a:t>4</a:t>
            </a:fld>
            <a:endParaRPr lang="en-US" dirty="0"/>
          </a:p>
        </p:txBody>
      </p:sp>
    </p:spTree>
    <p:extLst>
      <p:ext uri="{BB962C8B-B14F-4D97-AF65-F5344CB8AC3E}">
        <p14:creationId xmlns:p14="http://schemas.microsoft.com/office/powerpoint/2010/main" val="83232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Harlequins, clowns and circus people are some of the recurring themes in these works of art. </a:t>
            </a:r>
          </a:p>
          <a:p>
            <a:pPr marL="171450" indent="-171450">
              <a:buFont typeface="Arial" panose="020B0604020202020204" pitchFamily="34" charset="0"/>
              <a:buChar char="•"/>
            </a:pPr>
            <a:r>
              <a:rPr lang="en-US" dirty="0" smtClean="0"/>
              <a:t>Rose Period paintings show an examination of Picasso's art style.</a:t>
            </a:r>
          </a:p>
          <a:p>
            <a:pPr marL="171450" indent="-171450">
              <a:buFont typeface="Arial" panose="020B0604020202020204" pitchFamily="34" charset="0"/>
              <a:buChar char="•"/>
            </a:pPr>
            <a:r>
              <a:rPr lang="en-US" dirty="0" smtClean="0"/>
              <a:t> The shades of pink and rose-filled Picasso's art with a hot, unintentional atmosphere over his Blue Period paintings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A64E9E3-9670-4B13-A230-7A2E189A6A98}" type="slidenum">
              <a:rPr lang="en-US" smtClean="0"/>
              <a:t>5</a:t>
            </a:fld>
            <a:endParaRPr lang="en-US" dirty="0"/>
          </a:p>
        </p:txBody>
      </p:sp>
    </p:spTree>
    <p:extLst>
      <p:ext uri="{BB962C8B-B14F-4D97-AF65-F5344CB8AC3E}">
        <p14:creationId xmlns:p14="http://schemas.microsoft.com/office/powerpoint/2010/main" val="153589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Both artists took apart objects and "analyzed" them in terms of their shapes.</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Picasso may have produced little gems in response to critics who had claimed his defection from the movement,.</a:t>
            </a:r>
          </a:p>
          <a:p>
            <a:pPr marL="171450" indent="-171450">
              <a:buFont typeface="Arial" panose="020B0604020202020204" pitchFamily="34" charset="0"/>
              <a:buChar char="•"/>
            </a:pPr>
            <a:r>
              <a:rPr lang="en-US" dirty="0" smtClean="0"/>
              <a:t>through his experimentation with classicism within the so-called return to order following the war</a:t>
            </a:r>
          </a:p>
        </p:txBody>
      </p:sp>
      <p:sp>
        <p:nvSpPr>
          <p:cNvPr id="4" name="Slide Number Placeholder 3"/>
          <p:cNvSpPr>
            <a:spLocks noGrp="1"/>
          </p:cNvSpPr>
          <p:nvPr>
            <p:ph type="sldNum" sz="quarter" idx="10"/>
          </p:nvPr>
        </p:nvSpPr>
        <p:spPr/>
        <p:txBody>
          <a:bodyPr/>
          <a:lstStyle/>
          <a:p>
            <a:fld id="{DA64E9E3-9670-4B13-A230-7A2E189A6A98}" type="slidenum">
              <a:rPr lang="en-US" smtClean="0"/>
              <a:t>6</a:t>
            </a:fld>
            <a:endParaRPr lang="en-US" dirty="0"/>
          </a:p>
        </p:txBody>
      </p:sp>
    </p:spTree>
    <p:extLst>
      <p:ext uri="{BB962C8B-B14F-4D97-AF65-F5344CB8AC3E}">
        <p14:creationId xmlns:p14="http://schemas.microsoft.com/office/powerpoint/2010/main" val="2066513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 muted tones of gray further emphasize the shapes of humans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Their arms were outstretched in agony, and paint the documentary-style impact of a black-and-white photograph.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It also contains animal imagery heavily associated with Spain, namely the bull and the horse.</a:t>
            </a:r>
          </a:p>
          <a:p>
            <a:endParaRPr lang="en-US" dirty="0"/>
          </a:p>
        </p:txBody>
      </p:sp>
      <p:sp>
        <p:nvSpPr>
          <p:cNvPr id="4" name="Slide Number Placeholder 3"/>
          <p:cNvSpPr>
            <a:spLocks noGrp="1"/>
          </p:cNvSpPr>
          <p:nvPr>
            <p:ph type="sldNum" sz="quarter" idx="10"/>
          </p:nvPr>
        </p:nvSpPr>
        <p:spPr/>
        <p:txBody>
          <a:bodyPr/>
          <a:lstStyle/>
          <a:p>
            <a:fld id="{DA64E9E3-9670-4B13-A230-7A2E189A6A98}" type="slidenum">
              <a:rPr lang="en-US" smtClean="0"/>
              <a:t>7</a:t>
            </a:fld>
            <a:endParaRPr lang="en-US" dirty="0"/>
          </a:p>
        </p:txBody>
      </p:sp>
    </p:spTree>
    <p:extLst>
      <p:ext uri="{BB962C8B-B14F-4D97-AF65-F5344CB8AC3E}">
        <p14:creationId xmlns:p14="http://schemas.microsoft.com/office/powerpoint/2010/main" val="2986264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 Ironically, Matisse was one of the most vocal persecutors when Picasso first showed him his inner circle</a:t>
            </a:r>
          </a:p>
          <a:p>
            <a:pPr marL="171450" indent="-171450">
              <a:buFont typeface="Arial" panose="020B0604020202020204" pitchFamily="34" charset="0"/>
              <a:buChar char="•"/>
            </a:pPr>
            <a:r>
              <a:rPr lang="en-US" dirty="0" smtClean="0"/>
              <a:t>Picasso made one</a:t>
            </a:r>
            <a:r>
              <a:rPr lang="en-US" baseline="0" dirty="0" smtClean="0"/>
              <a:t> of his controversial artwork.</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African masquerade hosted by Henri Matisse Picasso's art showed these influences during this time.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A64E9E3-9670-4B13-A230-7A2E189A6A98}" type="slidenum">
              <a:rPr lang="en-US" smtClean="0"/>
              <a:t>8</a:t>
            </a:fld>
            <a:endParaRPr lang="en-US" dirty="0"/>
          </a:p>
        </p:txBody>
      </p:sp>
    </p:spTree>
    <p:extLst>
      <p:ext uri="{BB962C8B-B14F-4D97-AF65-F5344CB8AC3E}">
        <p14:creationId xmlns:p14="http://schemas.microsoft.com/office/powerpoint/2010/main" val="4062770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the wake of his first visit to Italy and the conclusion of World War I,.</a:t>
            </a:r>
          </a:p>
          <a:p>
            <a:pPr marL="171450" indent="-171450">
              <a:buFont typeface="Arial" panose="020B0604020202020204" pitchFamily="34" charset="0"/>
              <a:buChar char="•"/>
            </a:pPr>
            <a:r>
              <a:rPr lang="en-US" dirty="0" smtClean="0"/>
              <a:t>There was artist's paintings, such as the watercolor Peasants Sleeping (1919). </a:t>
            </a:r>
          </a:p>
          <a:p>
            <a:pPr marL="171450" indent="-171450">
              <a:buFont typeface="Arial" panose="020B0604020202020204" pitchFamily="34" charset="0"/>
              <a:buChar char="•"/>
            </a:pPr>
            <a:r>
              <a:rPr lang="en-US" dirty="0" smtClean="0"/>
              <a:t>The menacing minotaur became a central symbol of his art, replacing the harlequin of his earlier years.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DA64E9E3-9670-4B13-A230-7A2E189A6A98}" type="slidenum">
              <a:rPr lang="en-US" smtClean="0"/>
              <a:t>9</a:t>
            </a:fld>
            <a:endParaRPr lang="en-US" dirty="0"/>
          </a:p>
        </p:txBody>
      </p:sp>
    </p:spTree>
    <p:extLst>
      <p:ext uri="{BB962C8B-B14F-4D97-AF65-F5344CB8AC3E}">
        <p14:creationId xmlns:p14="http://schemas.microsoft.com/office/powerpoint/2010/main" val="1482285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Picasso</a:t>
            </a:r>
            <a:r>
              <a:rPr lang="en-US" baseline="0" dirty="0" smtClean="0"/>
              <a:t> bestowed his skills on  his son who developed skills on applying oil on canvas</a:t>
            </a:r>
          </a:p>
          <a:p>
            <a:pPr marL="171450" indent="-171450">
              <a:buFont typeface="Arial" panose="020B0604020202020204" pitchFamily="34" charset="0"/>
              <a:buChar char="•"/>
            </a:pPr>
            <a:r>
              <a:rPr lang="en-US" baseline="0" dirty="0" smtClean="0"/>
              <a:t>Picasso later became the modernist innovation</a:t>
            </a:r>
          </a:p>
          <a:p>
            <a:pPr marL="171450" indent="-171450">
              <a:buFont typeface="Arial" panose="020B0604020202020204" pitchFamily="34" charset="0"/>
              <a:buChar char="•"/>
            </a:pPr>
            <a:r>
              <a:rPr lang="en-US" baseline="0" dirty="0" smtClean="0"/>
              <a:t>In 1904 he moved to paris to developed his career.</a:t>
            </a:r>
            <a:endParaRPr lang="en-US" dirty="0"/>
          </a:p>
        </p:txBody>
      </p:sp>
      <p:sp>
        <p:nvSpPr>
          <p:cNvPr id="4" name="Slide Number Placeholder 3"/>
          <p:cNvSpPr>
            <a:spLocks noGrp="1"/>
          </p:cNvSpPr>
          <p:nvPr>
            <p:ph type="sldNum" sz="quarter" idx="10"/>
          </p:nvPr>
        </p:nvSpPr>
        <p:spPr/>
        <p:txBody>
          <a:bodyPr/>
          <a:lstStyle/>
          <a:p>
            <a:fld id="{DA64E9E3-9670-4B13-A230-7A2E189A6A98}" type="slidenum">
              <a:rPr lang="en-US" smtClean="0"/>
              <a:t>10</a:t>
            </a:fld>
            <a:endParaRPr lang="en-US" dirty="0"/>
          </a:p>
        </p:txBody>
      </p:sp>
    </p:spTree>
    <p:extLst>
      <p:ext uri="{BB962C8B-B14F-4D97-AF65-F5344CB8AC3E}">
        <p14:creationId xmlns:p14="http://schemas.microsoft.com/office/powerpoint/2010/main" val="1586805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Picasso constant search for love in his many romantic connections throughout his life motivated him to create countless paintings, sculptures and paintings.</a:t>
            </a:r>
          </a:p>
          <a:p>
            <a:pPr marL="171450" indent="-171450">
              <a:buFont typeface="Arial" panose="020B0604020202020204" pitchFamily="34" charset="0"/>
              <a:buChar char="•"/>
            </a:pPr>
            <a:r>
              <a:rPr lang="en-US" dirty="0" smtClean="0"/>
              <a:t> As one of the significant influences on the 20th-century artistic movement, Picasso is not just a man and his work. Picasso is always a myth. </a:t>
            </a:r>
          </a:p>
          <a:p>
            <a:pPr marL="171450" indent="-171450">
              <a:buFont typeface="Arial" panose="020B0604020202020204" pitchFamily="34" charset="0"/>
              <a:buChar char="•"/>
            </a:pPr>
            <a:r>
              <a:rPr lang="en-US" dirty="0" smtClean="0"/>
              <a:t>With courage and confidence that could not be thwarted by a meeting or by fear of being ostracized,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Picasso is an idol, one of those rare creatures that serve as a cross to focus on the various and often unorthodox events of the culture, which seem to form the artistic life of their age in one person.</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A64E9E3-9670-4B13-A230-7A2E189A6A98}" type="slidenum">
              <a:rPr lang="en-US" smtClean="0"/>
              <a:t>11</a:t>
            </a:fld>
            <a:endParaRPr lang="en-US" dirty="0"/>
          </a:p>
        </p:txBody>
      </p:sp>
    </p:spTree>
    <p:extLst>
      <p:ext uri="{BB962C8B-B14F-4D97-AF65-F5344CB8AC3E}">
        <p14:creationId xmlns:p14="http://schemas.microsoft.com/office/powerpoint/2010/main" val="643659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1809640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1641371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757520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3624483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2026938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752507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1701526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183690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4133075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2150147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786774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72159-C0ED-42AF-8106-7D752D2A5258}"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525346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1771067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3517694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428550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1121867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B4D45E-4D1D-4861-8B7F-036F1DE6EE83}"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72159-C0ED-42AF-8106-7D752D2A5258}" type="slidenum">
              <a:rPr lang="en-US" smtClean="0"/>
              <a:t>‹#›</a:t>
            </a:fld>
            <a:endParaRPr lang="en-US" dirty="0"/>
          </a:p>
        </p:txBody>
      </p:sp>
    </p:spTree>
    <p:extLst>
      <p:ext uri="{BB962C8B-B14F-4D97-AF65-F5344CB8AC3E}">
        <p14:creationId xmlns:p14="http://schemas.microsoft.com/office/powerpoint/2010/main" val="2969134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AB4D45E-4D1D-4861-8B7F-036F1DE6EE83}" type="datetimeFigureOut">
              <a:rPr lang="en-US" smtClean="0"/>
              <a:t>12/11/2020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6C72159-C0ED-42AF-8106-7D752D2A5258}" type="slidenum">
              <a:rPr lang="en-US" smtClean="0"/>
              <a:t>‹#›</a:t>
            </a:fld>
            <a:endParaRPr lang="en-US" dirty="0"/>
          </a:p>
        </p:txBody>
      </p:sp>
    </p:spTree>
    <p:extLst>
      <p:ext uri="{BB962C8B-B14F-4D97-AF65-F5344CB8AC3E}">
        <p14:creationId xmlns:p14="http://schemas.microsoft.com/office/powerpoint/2010/main" val="2593229599"/>
      </p:ext>
    </p:extLst>
  </p:cSld>
  <p:clrMap bg1="dk1" tx1="lt1" bg2="dk2" tx2="lt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122363"/>
            <a:ext cx="9144000" cy="1544637"/>
          </a:xfrm>
        </p:spPr>
        <p:txBody>
          <a:bodyPr/>
          <a:lstStyle/>
          <a:p>
            <a:r>
              <a:rPr lang="en-US" b="1" dirty="0" smtClean="0">
                <a:latin typeface="Arial Black" panose="020B0A04020102020204" pitchFamily="34" charset="0"/>
              </a:rPr>
              <a:t>Pablo Picasso</a:t>
            </a:r>
            <a:endParaRPr lang="en-US" dirty="0"/>
          </a:p>
        </p:txBody>
      </p:sp>
      <p:sp>
        <p:nvSpPr>
          <p:cNvPr id="5" name="Subtitle 4"/>
          <p:cNvSpPr>
            <a:spLocks noGrp="1"/>
          </p:cNvSpPr>
          <p:nvPr>
            <p:ph type="subTitle" idx="1"/>
          </p:nvPr>
        </p:nvSpPr>
        <p:spPr>
          <a:xfrm>
            <a:off x="1524000" y="2667000"/>
            <a:ext cx="9144000" cy="2590800"/>
          </a:xfrm>
        </p:spPr>
        <p:txBody>
          <a:bodyPr>
            <a:normAutofit/>
          </a:bodyPr>
          <a:lstStyle/>
          <a:p>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Student’s </a:t>
            </a:r>
            <a:r>
              <a:rPr lang="en-US" dirty="0">
                <a:latin typeface="Arial" panose="020B0604020202020204" pitchFamily="34" charset="0"/>
                <a:cs typeface="Arial" panose="020B0604020202020204" pitchFamily="34" charset="0"/>
              </a:rPr>
              <a:t>Name</a:t>
            </a:r>
          </a:p>
          <a:p>
            <a:r>
              <a:rPr lang="en-US" dirty="0">
                <a:latin typeface="Arial" panose="020B0604020202020204" pitchFamily="34" charset="0"/>
                <a:cs typeface="Arial" panose="020B0604020202020204" pitchFamily="34" charset="0"/>
              </a:rPr>
              <a:t>Institutional Affiliations</a:t>
            </a:r>
          </a:p>
          <a:p>
            <a:r>
              <a:rPr lang="en-US" dirty="0">
                <a:latin typeface="Arial" panose="020B0604020202020204" pitchFamily="34" charset="0"/>
                <a:cs typeface="Arial" panose="020B0604020202020204" pitchFamily="34" charset="0"/>
              </a:rPr>
              <a:t>Course Title</a:t>
            </a:r>
          </a:p>
          <a:p>
            <a:r>
              <a:rPr lang="en-US" dirty="0">
                <a:latin typeface="Arial" panose="020B0604020202020204" pitchFamily="34" charset="0"/>
                <a:cs typeface="Arial" panose="020B0604020202020204" pitchFamily="34" charset="0"/>
              </a:rPr>
              <a:t>Instructors Name</a:t>
            </a:r>
          </a:p>
          <a:p>
            <a:r>
              <a:rPr lang="en-US" dirty="0">
                <a:latin typeface="Arial" panose="020B0604020202020204" pitchFamily="34" charset="0"/>
                <a:cs typeface="Arial" panose="020B0604020202020204" pitchFamily="34" charset="0"/>
              </a:rPr>
              <a:t>Date</a:t>
            </a:r>
          </a:p>
          <a:p>
            <a:endParaRPr lang="en-US" dirty="0"/>
          </a:p>
        </p:txBody>
      </p:sp>
    </p:spTree>
    <p:extLst>
      <p:ext uri="{BB962C8B-B14F-4D97-AF65-F5344CB8AC3E}">
        <p14:creationId xmlns:p14="http://schemas.microsoft.com/office/powerpoint/2010/main" val="1782706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latin typeface="Arial Black" panose="020B0A04020102020204" pitchFamily="34" charset="0"/>
              </a:rPr>
              <a:t>Who is Pablo Picasso</a:t>
            </a:r>
            <a:br>
              <a:rPr lang="en-US" b="1" dirty="0" smtClean="0">
                <a:latin typeface="Arial Black" panose="020B0A04020102020204" pitchFamily="34" charset="0"/>
              </a:rPr>
            </a:br>
            <a:endParaRPr lang="en-US" b="1" dirty="0">
              <a:latin typeface="Arial Black" panose="020B0A04020102020204" pitchFamily="34" charset="0"/>
            </a:endParaRPr>
          </a:p>
        </p:txBody>
      </p:sp>
      <p:sp>
        <p:nvSpPr>
          <p:cNvPr id="3" name="Content Placeholder 2"/>
          <p:cNvSpPr>
            <a:spLocks noGrp="1"/>
          </p:cNvSpPr>
          <p:nvPr>
            <p:ph idx="1"/>
          </p:nvPr>
        </p:nvSpPr>
        <p:spPr>
          <a:xfrm>
            <a:off x="438150" y="1028700"/>
            <a:ext cx="11544300" cy="5695950"/>
          </a:xfrm>
        </p:spPr>
        <p:txBody>
          <a:bodyPr>
            <a:normAutofit/>
          </a:bodyPr>
          <a:lstStyle/>
          <a:p>
            <a:r>
              <a:rPr lang="en-US" dirty="0" smtClean="0"/>
              <a:t>Pablo </a:t>
            </a:r>
            <a:r>
              <a:rPr lang="en-US" dirty="0"/>
              <a:t>Picasso was a Spanish painter born in October </a:t>
            </a:r>
            <a:r>
              <a:rPr lang="en-US" dirty="0" smtClean="0"/>
              <a:t>1881.</a:t>
            </a:r>
          </a:p>
          <a:p>
            <a:r>
              <a:rPr lang="en-US" dirty="0"/>
              <a:t>H</a:t>
            </a:r>
            <a:r>
              <a:rPr lang="en-US" dirty="0" smtClean="0"/>
              <a:t>e </a:t>
            </a:r>
            <a:r>
              <a:rPr lang="en-US" dirty="0"/>
              <a:t>was one of the greatest influential artists of the 20</a:t>
            </a:r>
            <a:r>
              <a:rPr lang="en-US" baseline="30000" dirty="0"/>
              <a:t>th</a:t>
            </a:r>
            <a:r>
              <a:rPr lang="en-US" dirty="0"/>
              <a:t> century and creator of Cubism. </a:t>
            </a:r>
            <a:endParaRPr lang="en-US" dirty="0" smtClean="0"/>
          </a:p>
          <a:p>
            <a:r>
              <a:rPr lang="en-US" dirty="0" smtClean="0"/>
              <a:t>Picasso </a:t>
            </a:r>
            <a:r>
              <a:rPr lang="en-US" dirty="0"/>
              <a:t>devoted himself to an artistic production that contributed significantly to and paralleled the whole development of modern art in the 20th century.</a:t>
            </a:r>
          </a:p>
          <a:p>
            <a:r>
              <a:rPr lang="en-US" dirty="0"/>
              <a:t>Pablo Picasso was the son of José Ruiz Blasco, a professor of drawing and Maria Picasso López. </a:t>
            </a:r>
          </a:p>
        </p:txBody>
      </p:sp>
      <p:pic>
        <p:nvPicPr>
          <p:cNvPr id="4" name="Picture 3"/>
          <p:cNvPicPr>
            <a:picLocks noChangeAspect="1"/>
          </p:cNvPicPr>
          <p:nvPr/>
        </p:nvPicPr>
        <p:blipFill>
          <a:blip r:embed="rId3"/>
          <a:stretch>
            <a:fillRect/>
          </a:stretch>
        </p:blipFill>
        <p:spPr>
          <a:xfrm>
            <a:off x="5348472" y="3657600"/>
            <a:ext cx="5376678" cy="2838450"/>
          </a:xfrm>
          <a:prstGeom prst="rect">
            <a:avLst/>
          </a:prstGeom>
        </p:spPr>
      </p:pic>
    </p:spTree>
    <p:extLst>
      <p:ext uri="{BB962C8B-B14F-4D97-AF65-F5344CB8AC3E}">
        <p14:creationId xmlns:p14="http://schemas.microsoft.com/office/powerpoint/2010/main" val="1853988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marR="0" algn="ctr">
              <a:lnSpc>
                <a:spcPct val="107000"/>
              </a:lnSpc>
              <a:spcBef>
                <a:spcPts val="0"/>
              </a:spcBef>
              <a:spcAft>
                <a:spcPts val="800"/>
              </a:spcAft>
            </a:pPr>
            <a:r>
              <a:rPr lang="en-US" b="1" dirty="0" smtClean="0">
                <a:latin typeface="Arial Black" panose="020B0A04020102020204" pitchFamily="34" charset="0"/>
                <a:ea typeface="Calibri" panose="020F0502020204030204" pitchFamily="34" charset="0"/>
                <a:cs typeface="Times New Roman" panose="02020603050405020304" pitchFamily="18" charset="0"/>
              </a:rPr>
              <a:t>Techniques Pablo </a:t>
            </a:r>
            <a:r>
              <a:rPr lang="en-US" b="1" dirty="0">
                <a:latin typeface="Arial Black" panose="020B0A04020102020204" pitchFamily="34" charset="0"/>
                <a:ea typeface="Calibri" panose="020F0502020204030204" pitchFamily="34" charset="0"/>
                <a:cs typeface="Times New Roman" panose="02020603050405020304" pitchFamily="18" charset="0"/>
              </a:rPr>
              <a:t>Picasso </a:t>
            </a:r>
            <a:r>
              <a:rPr lang="en-US" b="1" dirty="0" smtClean="0">
                <a:latin typeface="Arial Black" panose="020B0A04020102020204" pitchFamily="34" charset="0"/>
                <a:ea typeface="Calibri" panose="020F0502020204030204" pitchFamily="34" charset="0"/>
                <a:cs typeface="Times New Roman" panose="02020603050405020304" pitchFamily="18" charset="0"/>
              </a:rPr>
              <a:t>used</a:t>
            </a:r>
            <a:endParaRPr lang="en-US" dirty="0">
              <a:latin typeface="Arial Black" panose="020B0A04020102020204" pitchFamily="34" charset="0"/>
            </a:endParaRPr>
          </a:p>
        </p:txBody>
      </p:sp>
      <p:sp>
        <p:nvSpPr>
          <p:cNvPr id="3" name="Content Placeholder 2"/>
          <p:cNvSpPr>
            <a:spLocks noGrp="1"/>
          </p:cNvSpPr>
          <p:nvPr>
            <p:ph idx="1"/>
          </p:nvPr>
        </p:nvSpPr>
        <p:spPr>
          <a:xfrm>
            <a:off x="838200" y="1257300"/>
            <a:ext cx="11163300" cy="5334000"/>
          </a:xfrm>
        </p:spPr>
        <p:txBody>
          <a:bodyPr>
            <a:normAutofit/>
          </a:bodyPr>
          <a:lstStyle/>
          <a:p>
            <a:r>
              <a:rPr lang="en-US" dirty="0" smtClean="0"/>
              <a:t>Picasso is known for using Engraving, drypoint, etching, and aquatint are intaglio forms of printmaking. </a:t>
            </a:r>
          </a:p>
          <a:p>
            <a:r>
              <a:rPr lang="en-US" dirty="0" smtClean="0"/>
              <a:t>Picasso is known for having extended the boundaries and traditional means of the printmaking techniques.</a:t>
            </a:r>
          </a:p>
          <a:p>
            <a:r>
              <a:rPr lang="en-US" dirty="0" smtClean="0"/>
              <a:t> Some of Picasso's prints were printed on smaller margined papers, and others on larger paper and therefore wider margins. </a:t>
            </a:r>
          </a:p>
          <a:p>
            <a:endParaRPr lang="en-US" dirty="0"/>
          </a:p>
        </p:txBody>
      </p:sp>
      <p:pic>
        <p:nvPicPr>
          <p:cNvPr id="4" name="Picture 3"/>
          <p:cNvPicPr>
            <a:picLocks noChangeAspect="1"/>
          </p:cNvPicPr>
          <p:nvPr/>
        </p:nvPicPr>
        <p:blipFill>
          <a:blip r:embed="rId3"/>
          <a:stretch>
            <a:fillRect/>
          </a:stretch>
        </p:blipFill>
        <p:spPr>
          <a:xfrm>
            <a:off x="3333750" y="3924300"/>
            <a:ext cx="5905499" cy="2781300"/>
          </a:xfrm>
          <a:prstGeom prst="rect">
            <a:avLst/>
          </a:prstGeom>
        </p:spPr>
      </p:pic>
    </p:spTree>
    <p:extLst>
      <p:ext uri="{BB962C8B-B14F-4D97-AF65-F5344CB8AC3E}">
        <p14:creationId xmlns:p14="http://schemas.microsoft.com/office/powerpoint/2010/main" val="1324532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gn="ctr">
              <a:lnSpc>
                <a:spcPct val="107000"/>
              </a:lnSpc>
              <a:spcBef>
                <a:spcPts val="0"/>
              </a:spcBef>
              <a:spcAft>
                <a:spcPts val="800"/>
              </a:spcAft>
            </a:pPr>
            <a:r>
              <a:rPr lang="en-US" b="1" dirty="0">
                <a:latin typeface="Arial" panose="020B0604020202020204" pitchFamily="34" charset="0"/>
                <a:ea typeface="Calibri" panose="020F0502020204030204" pitchFamily="34" charset="0"/>
                <a:cs typeface="Times New Roman" panose="02020603050405020304" pitchFamily="18" charset="0"/>
              </a:rPr>
              <a:t>Blue period in Pablo Picasso life</a:t>
            </a:r>
            <a:r>
              <a:rPr lang="en-US" sz="36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36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609600" y="1123950"/>
            <a:ext cx="10744200" cy="5053013"/>
          </a:xfrm>
        </p:spPr>
        <p:txBody>
          <a:bodyPr/>
          <a:lstStyle/>
          <a:p>
            <a:r>
              <a:rPr lang="en-US" dirty="0" smtClean="0"/>
              <a:t>Between 1901 and mid-1904, when blue was the predominant color in his paintings, Picasso moved back and forth between Barcelona and Paris, taking material for his work from one place to the other</a:t>
            </a:r>
            <a:r>
              <a:rPr lang="en-US" dirty="0"/>
              <a:t> </a:t>
            </a:r>
            <a:r>
              <a:rPr lang="en-US" dirty="0" smtClean="0"/>
              <a:t>(Muniz, etal,2014). </a:t>
            </a:r>
          </a:p>
          <a:p>
            <a:r>
              <a:rPr lang="en-US" dirty="0" smtClean="0"/>
              <a:t>The subject of maternity also preoccupied Picasso when he was searching for material that would best express traditional art-historical subjects in 20th-century terms.</a:t>
            </a:r>
            <a:endParaRPr lang="en-US" dirty="0"/>
          </a:p>
        </p:txBody>
      </p:sp>
      <p:pic>
        <p:nvPicPr>
          <p:cNvPr id="4" name="Picture 3"/>
          <p:cNvPicPr>
            <a:picLocks noChangeAspect="1"/>
          </p:cNvPicPr>
          <p:nvPr/>
        </p:nvPicPr>
        <p:blipFill>
          <a:blip r:embed="rId3"/>
          <a:stretch>
            <a:fillRect/>
          </a:stretch>
        </p:blipFill>
        <p:spPr>
          <a:xfrm>
            <a:off x="4975668" y="2945606"/>
            <a:ext cx="5124450" cy="3601244"/>
          </a:xfrm>
          <a:prstGeom prst="rect">
            <a:avLst/>
          </a:prstGeom>
        </p:spPr>
      </p:pic>
    </p:spTree>
    <p:extLst>
      <p:ext uri="{BB962C8B-B14F-4D97-AF65-F5344CB8AC3E}">
        <p14:creationId xmlns:p14="http://schemas.microsoft.com/office/powerpoint/2010/main" val="1418837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b="1" dirty="0" smtClean="0">
                <a:latin typeface="Arial Black" panose="020B0A04020102020204" pitchFamily="34" charset="0"/>
              </a:rPr>
              <a:t>Rose period</a:t>
            </a:r>
            <a:endParaRPr lang="en-US" b="1" dirty="0">
              <a:latin typeface="Arial Black" panose="020B0A04020102020204" pitchFamily="34" charset="0"/>
            </a:endParaRPr>
          </a:p>
        </p:txBody>
      </p:sp>
      <p:sp>
        <p:nvSpPr>
          <p:cNvPr id="8" name="Content Placeholder 7"/>
          <p:cNvSpPr>
            <a:spLocks noGrp="1"/>
          </p:cNvSpPr>
          <p:nvPr>
            <p:ph idx="1"/>
          </p:nvPr>
        </p:nvSpPr>
        <p:spPr/>
        <p:txBody>
          <a:bodyPr/>
          <a:lstStyle/>
          <a:p>
            <a:r>
              <a:rPr lang="en-US" dirty="0"/>
              <a:t>The Rose period lasted from 1904 to 1906. </a:t>
            </a:r>
            <a:endParaRPr lang="en-US" dirty="0" smtClean="0"/>
          </a:p>
          <a:p>
            <a:r>
              <a:rPr lang="en-US" dirty="0" smtClean="0"/>
              <a:t>The </a:t>
            </a:r>
            <a:r>
              <a:rPr lang="en-US" dirty="0"/>
              <a:t>shades of pink and rose-filled Picasso's art with a hot, unintentional atmosphere over his Blue Period paintings. </a:t>
            </a:r>
            <a:endParaRPr lang="en-US" dirty="0" smtClean="0"/>
          </a:p>
          <a:p>
            <a:r>
              <a:rPr lang="en-US" dirty="0" smtClean="0"/>
              <a:t>one </a:t>
            </a:r>
            <a:r>
              <a:rPr lang="en-US" dirty="0"/>
              <a:t>of his best-selling works during the Rose Period, Pipe Boy</a:t>
            </a:r>
            <a:r>
              <a:rPr lang="en-US" dirty="0" smtClean="0"/>
              <a:t>.</a:t>
            </a:r>
          </a:p>
          <a:p>
            <a:r>
              <a:rPr lang="en-US" dirty="0" smtClean="0"/>
              <a:t> There was an </a:t>
            </a:r>
            <a:r>
              <a:rPr lang="en-US" dirty="0"/>
              <a:t>elements of primitivism in the Rose </a:t>
            </a:r>
            <a:r>
              <a:rPr lang="en-US" dirty="0" smtClean="0"/>
              <a:t>Period</a:t>
            </a:r>
            <a:endParaRPr lang="en-US" dirty="0"/>
          </a:p>
        </p:txBody>
      </p:sp>
      <p:pic>
        <p:nvPicPr>
          <p:cNvPr id="10" name="Picture 9"/>
          <p:cNvPicPr>
            <a:picLocks noChangeAspect="1"/>
          </p:cNvPicPr>
          <p:nvPr/>
        </p:nvPicPr>
        <p:blipFill>
          <a:blip r:embed="rId3"/>
          <a:stretch>
            <a:fillRect/>
          </a:stretch>
        </p:blipFill>
        <p:spPr>
          <a:xfrm>
            <a:off x="5619751" y="4062413"/>
            <a:ext cx="3848100" cy="2114550"/>
          </a:xfrm>
          <a:prstGeom prst="rect">
            <a:avLst/>
          </a:prstGeom>
        </p:spPr>
      </p:pic>
    </p:spTree>
    <p:extLst>
      <p:ext uri="{BB962C8B-B14F-4D97-AF65-F5344CB8AC3E}">
        <p14:creationId xmlns:p14="http://schemas.microsoft.com/office/powerpoint/2010/main" val="3287413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latin typeface="Arial Black" panose="020B0A04020102020204" pitchFamily="34" charset="0"/>
              </a:rPr>
              <a:t>Pablo Picasso's style of Artwork</a:t>
            </a:r>
            <a:br>
              <a:rPr lang="en-US" b="1" dirty="0" smtClean="0">
                <a:latin typeface="Arial Black" panose="020B0A04020102020204" pitchFamily="34" charset="0"/>
              </a:rPr>
            </a:br>
            <a:endParaRPr lang="en-US" b="1" dirty="0">
              <a:latin typeface="Arial Black" panose="020B0A04020102020204" pitchFamily="34" charset="0"/>
            </a:endParaRPr>
          </a:p>
        </p:txBody>
      </p:sp>
      <p:sp>
        <p:nvSpPr>
          <p:cNvPr id="6" name="Content Placeholder 2"/>
          <p:cNvSpPr>
            <a:spLocks noGrp="1"/>
          </p:cNvSpPr>
          <p:nvPr>
            <p:ph idx="1"/>
          </p:nvPr>
        </p:nvSpPr>
        <p:spPr>
          <a:xfrm>
            <a:off x="419100" y="1066800"/>
            <a:ext cx="11582400" cy="5657850"/>
          </a:xfrm>
        </p:spPr>
        <p:txBody>
          <a:bodyPr>
            <a:normAutofit/>
          </a:bodyPr>
          <a:lstStyle/>
          <a:p>
            <a:r>
              <a:rPr lang="en-US" dirty="0" smtClean="0"/>
              <a:t>Analytic </a:t>
            </a:r>
            <a:r>
              <a:rPr lang="en-US" dirty="0"/>
              <a:t>cubism (1909–1912) is a painting style Picasso developed with Georges Braque using monochrome brownish and neutral </a:t>
            </a:r>
            <a:r>
              <a:rPr lang="en-US" dirty="0" smtClean="0"/>
              <a:t>colors.</a:t>
            </a:r>
            <a:endParaRPr lang="en-US" dirty="0"/>
          </a:p>
          <a:p>
            <a:r>
              <a:rPr lang="en-US" dirty="0"/>
              <a:t>Between 1915 and 1917, Picasso began a series of paintings depicting highly geometric and minimalist Cubist </a:t>
            </a:r>
            <a:r>
              <a:rPr lang="en-US" dirty="0" smtClean="0"/>
              <a:t>objects.</a:t>
            </a:r>
          </a:p>
          <a:p>
            <a:r>
              <a:rPr lang="en-US" dirty="0" smtClean="0"/>
              <a:t>It consisted of </a:t>
            </a:r>
            <a:r>
              <a:rPr lang="en-US" dirty="0"/>
              <a:t>either a pipe, a guitar or a glass, with an occasional collage element</a:t>
            </a:r>
            <a:r>
              <a:rPr lang="en-US" dirty="0" smtClean="0"/>
              <a:t>..</a:t>
            </a:r>
            <a:endParaRPr lang="en-US" dirty="0"/>
          </a:p>
          <a:p>
            <a:endParaRPr lang="en-US" dirty="0"/>
          </a:p>
        </p:txBody>
      </p:sp>
      <p:pic>
        <p:nvPicPr>
          <p:cNvPr id="7" name="Picture 6"/>
          <p:cNvPicPr>
            <a:picLocks noChangeAspect="1"/>
          </p:cNvPicPr>
          <p:nvPr/>
        </p:nvPicPr>
        <p:blipFill>
          <a:blip r:embed="rId3"/>
          <a:stretch>
            <a:fillRect/>
          </a:stretch>
        </p:blipFill>
        <p:spPr>
          <a:xfrm>
            <a:off x="3676650" y="3314700"/>
            <a:ext cx="5676900" cy="3409949"/>
          </a:xfrm>
          <a:prstGeom prst="rect">
            <a:avLst/>
          </a:prstGeom>
        </p:spPr>
      </p:pic>
    </p:spTree>
    <p:extLst>
      <p:ext uri="{BB962C8B-B14F-4D97-AF65-F5344CB8AC3E}">
        <p14:creationId xmlns:p14="http://schemas.microsoft.com/office/powerpoint/2010/main" val="3617488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289718"/>
            <a:ext cx="10515600" cy="1325563"/>
          </a:xfrm>
        </p:spPr>
        <p:txBody>
          <a:bodyPr>
            <a:normAutofit fontScale="90000"/>
          </a:bodyPr>
          <a:lstStyle/>
          <a:p>
            <a:r>
              <a:rPr lang="en-US" b="1" dirty="0" smtClean="0">
                <a:latin typeface="Arial Black" panose="020B0A04020102020204" pitchFamily="34" charset="0"/>
              </a:rPr>
              <a:t>Pablo Picasso most famous piece</a:t>
            </a:r>
            <a:r>
              <a:rPr lang="en-US" dirty="0" smtClean="0"/>
              <a:t/>
            </a:r>
            <a:br>
              <a:rPr lang="en-US" dirty="0" smtClean="0"/>
            </a:br>
            <a:endParaRPr lang="en-US" dirty="0"/>
          </a:p>
        </p:txBody>
      </p:sp>
      <p:sp>
        <p:nvSpPr>
          <p:cNvPr id="3" name="Content Placeholder 2"/>
          <p:cNvSpPr>
            <a:spLocks noGrp="1"/>
          </p:cNvSpPr>
          <p:nvPr>
            <p:ph idx="1"/>
          </p:nvPr>
        </p:nvSpPr>
        <p:spPr>
          <a:xfrm>
            <a:off x="419100" y="952500"/>
            <a:ext cx="11639550" cy="5905500"/>
          </a:xfrm>
        </p:spPr>
        <p:txBody>
          <a:bodyPr>
            <a:normAutofit/>
          </a:bodyPr>
          <a:lstStyle/>
          <a:p>
            <a:r>
              <a:rPr lang="en-US" dirty="0" smtClean="0"/>
              <a:t>"</a:t>
            </a:r>
            <a:r>
              <a:rPr lang="en-US" dirty="0"/>
              <a:t>Guernica" is not only Picasso's best-known work, but it's also one of the most famous (and Google-searched) paintings in the world. </a:t>
            </a:r>
            <a:endParaRPr lang="en-US" dirty="0" smtClean="0"/>
          </a:p>
          <a:p>
            <a:r>
              <a:rPr lang="en-US" dirty="0" smtClean="0"/>
              <a:t>Its </a:t>
            </a:r>
            <a:r>
              <a:rPr lang="en-US" dirty="0"/>
              <a:t>depiction of an aerial bombing raid on Guernica's Basque town in April 1937, during the Spanish Civil War, was an </a:t>
            </a:r>
            <a:r>
              <a:rPr lang="en-US" dirty="0" smtClean="0"/>
              <a:t> </a:t>
            </a:r>
            <a:r>
              <a:rPr lang="en-US" dirty="0"/>
              <a:t>visual prelude to the coming atrocities of World War </a:t>
            </a:r>
            <a:r>
              <a:rPr lang="en-US" dirty="0" smtClean="0"/>
              <a:t>II</a:t>
            </a:r>
            <a:r>
              <a:rPr lang="en-US" dirty="0"/>
              <a:t> </a:t>
            </a:r>
            <a:r>
              <a:rPr lang="en-US" dirty="0" smtClean="0"/>
              <a:t>(d'Souza</a:t>
            </a:r>
            <a:r>
              <a:rPr lang="en-US" dirty="0"/>
              <a:t>, </a:t>
            </a:r>
            <a:r>
              <a:rPr lang="en-US" dirty="0" smtClean="0"/>
              <a:t>2012</a:t>
            </a:r>
            <a:r>
              <a:rPr lang="en-US" dirty="0"/>
              <a:t>)</a:t>
            </a:r>
            <a:r>
              <a:rPr lang="en-US" dirty="0" smtClean="0"/>
              <a:t>. </a:t>
            </a:r>
          </a:p>
          <a:p>
            <a:r>
              <a:rPr lang="en-US" dirty="0" smtClean="0"/>
              <a:t>With </a:t>
            </a:r>
            <a:r>
              <a:rPr lang="en-US" dirty="0"/>
              <a:t>his bold shapes and characteristic angles, the Spanish artist captured everything from the horrors of war to the boundless possibilities of the human form. </a:t>
            </a:r>
          </a:p>
        </p:txBody>
      </p:sp>
      <p:pic>
        <p:nvPicPr>
          <p:cNvPr id="4" name="Picture 3"/>
          <p:cNvPicPr>
            <a:picLocks noChangeAspect="1"/>
          </p:cNvPicPr>
          <p:nvPr/>
        </p:nvPicPr>
        <p:blipFill>
          <a:blip r:embed="rId3"/>
          <a:stretch>
            <a:fillRect/>
          </a:stretch>
        </p:blipFill>
        <p:spPr>
          <a:xfrm>
            <a:off x="4267200" y="3905250"/>
            <a:ext cx="6457949" cy="2952749"/>
          </a:xfrm>
          <a:prstGeom prst="rect">
            <a:avLst/>
          </a:prstGeom>
        </p:spPr>
      </p:pic>
    </p:spTree>
    <p:extLst>
      <p:ext uri="{BB962C8B-B14F-4D97-AF65-F5344CB8AC3E}">
        <p14:creationId xmlns:p14="http://schemas.microsoft.com/office/powerpoint/2010/main" val="1945305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gn="ctr">
              <a:lnSpc>
                <a:spcPct val="107000"/>
              </a:lnSpc>
              <a:spcBef>
                <a:spcPts val="0"/>
              </a:spcBef>
              <a:spcAft>
                <a:spcPts val="800"/>
              </a:spcAft>
            </a:pPr>
            <a:r>
              <a:rPr lang="en-US" b="1" dirty="0">
                <a:latin typeface="Arial" panose="020B0604020202020204" pitchFamily="34" charset="0"/>
                <a:ea typeface="Calibri" panose="020F0502020204030204" pitchFamily="34" charset="0"/>
                <a:cs typeface="Times New Roman" panose="02020603050405020304" pitchFamily="18" charset="0"/>
              </a:rPr>
              <a:t>African Influence</a:t>
            </a:r>
            <a:r>
              <a:rPr lang="en-US" sz="36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36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838200" y="1181101"/>
            <a:ext cx="10515600" cy="5257800"/>
          </a:xfrm>
        </p:spPr>
        <p:txBody>
          <a:bodyPr/>
          <a:lstStyle/>
          <a:p>
            <a:r>
              <a:rPr lang="en-US" dirty="0" smtClean="0"/>
              <a:t>During his time of African art and Primitivism from 1907 to 1909, Picasso made one of his most famous and controversial works of art. </a:t>
            </a:r>
          </a:p>
          <a:p>
            <a:r>
              <a:rPr lang="en-US" dirty="0" smtClean="0"/>
              <a:t>Inspired by the angular African art, he watched at the Palais de Trocadero exhibition</a:t>
            </a:r>
            <a:r>
              <a:rPr lang="en-US" dirty="0"/>
              <a:t> </a:t>
            </a:r>
            <a:r>
              <a:rPr lang="en-US" dirty="0" smtClean="0"/>
              <a:t>(Swami</a:t>
            </a:r>
            <a:r>
              <a:rPr lang="en-US" dirty="0"/>
              <a:t>, </a:t>
            </a:r>
            <a:r>
              <a:rPr lang="en-US" dirty="0" smtClean="0"/>
              <a:t>2013</a:t>
            </a:r>
            <a:r>
              <a:rPr lang="en-US" dirty="0"/>
              <a:t>)</a:t>
            </a:r>
            <a:endParaRPr lang="en-US" dirty="0" smtClean="0"/>
          </a:p>
          <a:p>
            <a:r>
              <a:rPr lang="en-US" dirty="0" smtClean="0"/>
              <a:t>African masquerade hosted by Henri Matisse Picasso's art showed these influences during this time.</a:t>
            </a:r>
            <a:endParaRPr lang="en-US" dirty="0"/>
          </a:p>
        </p:txBody>
      </p:sp>
      <p:pic>
        <p:nvPicPr>
          <p:cNvPr id="4" name="Picture 3"/>
          <p:cNvPicPr>
            <a:picLocks noChangeAspect="1"/>
          </p:cNvPicPr>
          <p:nvPr/>
        </p:nvPicPr>
        <p:blipFill>
          <a:blip r:embed="rId3"/>
          <a:stretch>
            <a:fillRect/>
          </a:stretch>
        </p:blipFill>
        <p:spPr>
          <a:xfrm>
            <a:off x="7086600" y="3676650"/>
            <a:ext cx="4038599" cy="2439194"/>
          </a:xfrm>
          <a:prstGeom prst="rect">
            <a:avLst/>
          </a:prstGeom>
        </p:spPr>
      </p:pic>
    </p:spTree>
    <p:extLst>
      <p:ext uri="{BB962C8B-B14F-4D97-AF65-F5344CB8AC3E}">
        <p14:creationId xmlns:p14="http://schemas.microsoft.com/office/powerpoint/2010/main" val="2837375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rial Black" panose="020B0A04020102020204" pitchFamily="34" charset="0"/>
              </a:rPr>
              <a:t>Neo-classism in Picasso paintings</a:t>
            </a:r>
            <a:r>
              <a:rPr lang="en-US" b="1" dirty="0"/>
              <a:t/>
            </a:r>
            <a:br>
              <a:rPr lang="en-US" b="1" dirty="0"/>
            </a:br>
            <a:endParaRPr lang="en-US" b="1" dirty="0"/>
          </a:p>
        </p:txBody>
      </p:sp>
      <p:sp>
        <p:nvSpPr>
          <p:cNvPr id="3" name="Content Placeholder 2"/>
          <p:cNvSpPr>
            <a:spLocks noGrp="1"/>
          </p:cNvSpPr>
          <p:nvPr>
            <p:ph idx="1"/>
          </p:nvPr>
        </p:nvSpPr>
        <p:spPr/>
        <p:txBody>
          <a:bodyPr/>
          <a:lstStyle/>
          <a:p>
            <a:r>
              <a:rPr lang="en-US" dirty="0"/>
              <a:t>The Picasso art period extending from 1919 to 1929 featured a significant shift in </a:t>
            </a:r>
            <a:r>
              <a:rPr lang="en-US" dirty="0" smtClean="0"/>
              <a:t>style</a:t>
            </a:r>
            <a:r>
              <a:rPr lang="en-US" dirty="0"/>
              <a:t> </a:t>
            </a:r>
            <a:r>
              <a:rPr lang="en-US" dirty="0" smtClean="0"/>
              <a:t>(McNeese</a:t>
            </a:r>
            <a:r>
              <a:rPr lang="en-US" dirty="0"/>
              <a:t>, </a:t>
            </a:r>
            <a:r>
              <a:rPr lang="en-US" dirty="0" smtClean="0"/>
              <a:t>2006</a:t>
            </a:r>
            <a:r>
              <a:rPr lang="en-US" dirty="0"/>
              <a:t>)</a:t>
            </a:r>
            <a:r>
              <a:rPr lang="en-US" dirty="0" smtClean="0"/>
              <a:t>. </a:t>
            </a:r>
          </a:p>
          <a:p>
            <a:r>
              <a:rPr lang="en-US" dirty="0" smtClean="0"/>
              <a:t>During </a:t>
            </a:r>
            <a:r>
              <a:rPr lang="en-US" dirty="0"/>
              <a:t>the 1930s, Picasso's works such as his well-known Guernica a unique depiction of the Spanish Civil </a:t>
            </a:r>
            <a:r>
              <a:rPr lang="en-US" dirty="0" smtClean="0"/>
              <a:t>War.</a:t>
            </a:r>
          </a:p>
          <a:p>
            <a:r>
              <a:rPr lang="en-US" dirty="0" smtClean="0"/>
              <a:t>It  </a:t>
            </a:r>
            <a:r>
              <a:rPr lang="en-US" dirty="0"/>
              <a:t>reflected the violence of war time. </a:t>
            </a:r>
          </a:p>
        </p:txBody>
      </p:sp>
      <p:pic>
        <p:nvPicPr>
          <p:cNvPr id="4" name="Picture 3"/>
          <p:cNvPicPr>
            <a:picLocks noChangeAspect="1"/>
          </p:cNvPicPr>
          <p:nvPr/>
        </p:nvPicPr>
        <p:blipFill>
          <a:blip r:embed="rId3"/>
          <a:stretch>
            <a:fillRect/>
          </a:stretch>
        </p:blipFill>
        <p:spPr>
          <a:xfrm>
            <a:off x="6838950" y="3524251"/>
            <a:ext cx="3638550" cy="2476500"/>
          </a:xfrm>
          <a:prstGeom prst="rect">
            <a:avLst/>
          </a:prstGeom>
        </p:spPr>
      </p:pic>
    </p:spTree>
    <p:extLst>
      <p:ext uri="{BB962C8B-B14F-4D97-AF65-F5344CB8AC3E}">
        <p14:creationId xmlns:p14="http://schemas.microsoft.com/office/powerpoint/2010/main" val="2592129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Arial Black" panose="020B0A04020102020204" pitchFamily="34" charset="0"/>
              </a:rPr>
              <a:t>Picasso move to France</a:t>
            </a:r>
            <a:endParaRPr lang="en-US" dirty="0">
              <a:latin typeface="Arial Black" panose="020B0A04020102020204" pitchFamily="34" charset="0"/>
            </a:endParaRPr>
          </a:p>
        </p:txBody>
      </p:sp>
      <p:sp>
        <p:nvSpPr>
          <p:cNvPr id="3" name="Content Placeholder 2"/>
          <p:cNvSpPr>
            <a:spLocks noGrp="1"/>
          </p:cNvSpPr>
          <p:nvPr>
            <p:ph idx="1"/>
          </p:nvPr>
        </p:nvSpPr>
        <p:spPr/>
        <p:txBody>
          <a:bodyPr/>
          <a:lstStyle/>
          <a:p>
            <a:r>
              <a:rPr lang="en-US" dirty="0" smtClean="0"/>
              <a:t>He </a:t>
            </a:r>
            <a:r>
              <a:rPr lang="en-US" dirty="0"/>
              <a:t>bestowed on his son a talent for applying oil on </a:t>
            </a:r>
            <a:r>
              <a:rPr lang="en-US" dirty="0" smtClean="0"/>
              <a:t>canvas.</a:t>
            </a:r>
          </a:p>
          <a:p>
            <a:r>
              <a:rPr lang="en-US" dirty="0" smtClean="0"/>
              <a:t>Picasso</a:t>
            </a:r>
            <a:r>
              <a:rPr lang="en-US" dirty="0"/>
              <a:t> had to go elsewhere to develop his singular sense of Modernist </a:t>
            </a:r>
            <a:r>
              <a:rPr lang="en-US" dirty="0" smtClean="0"/>
              <a:t>innovation</a:t>
            </a:r>
            <a:r>
              <a:rPr lang="en-US" dirty="0"/>
              <a:t> </a:t>
            </a:r>
            <a:r>
              <a:rPr lang="en-US" dirty="0" smtClean="0"/>
              <a:t>(Brink</a:t>
            </a:r>
            <a:r>
              <a:rPr lang="en-US" dirty="0"/>
              <a:t>, </a:t>
            </a:r>
            <a:r>
              <a:rPr lang="en-US" dirty="0" smtClean="0"/>
              <a:t>2007</a:t>
            </a:r>
            <a:r>
              <a:rPr lang="en-US" dirty="0"/>
              <a:t>). </a:t>
            </a:r>
            <a:r>
              <a:rPr lang="en-US" dirty="0" smtClean="0"/>
              <a:t> </a:t>
            </a:r>
          </a:p>
          <a:p>
            <a:r>
              <a:rPr lang="en-US" dirty="0" smtClean="0"/>
              <a:t>After </a:t>
            </a:r>
            <a:r>
              <a:rPr lang="en-US" dirty="0"/>
              <a:t>spending his teen years in Barcelona and Madrid</a:t>
            </a:r>
            <a:r>
              <a:rPr lang="en-US" dirty="0" smtClean="0"/>
              <a:t>,, </a:t>
            </a:r>
            <a:r>
              <a:rPr lang="en-US" dirty="0"/>
              <a:t>he moved to Paris for </a:t>
            </a:r>
            <a:r>
              <a:rPr lang="en-US" dirty="0" smtClean="0"/>
              <a:t>good </a:t>
            </a:r>
            <a:r>
              <a:rPr lang="en-US" dirty="0"/>
              <a:t>1904.</a:t>
            </a:r>
          </a:p>
          <a:p>
            <a:endParaRPr lang="en-US" dirty="0"/>
          </a:p>
        </p:txBody>
      </p:sp>
      <p:pic>
        <p:nvPicPr>
          <p:cNvPr id="4" name="Picture 3"/>
          <p:cNvPicPr>
            <a:picLocks noChangeAspect="1"/>
          </p:cNvPicPr>
          <p:nvPr/>
        </p:nvPicPr>
        <p:blipFill>
          <a:blip r:embed="rId3"/>
          <a:stretch>
            <a:fillRect/>
          </a:stretch>
        </p:blipFill>
        <p:spPr>
          <a:xfrm>
            <a:off x="5648324" y="3752850"/>
            <a:ext cx="4467225" cy="2291557"/>
          </a:xfrm>
          <a:prstGeom prst="rect">
            <a:avLst/>
          </a:prstGeom>
        </p:spPr>
      </p:pic>
    </p:spTree>
    <p:extLst>
      <p:ext uri="{BB962C8B-B14F-4D97-AF65-F5344CB8AC3E}">
        <p14:creationId xmlns:p14="http://schemas.microsoft.com/office/powerpoint/2010/main" val="2938883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latin typeface="Arial" panose="020B0604020202020204" pitchFamily="34" charset="0"/>
                <a:ea typeface="Calibri" panose="020F0502020204030204" pitchFamily="34" charset="0"/>
              </a:rPr>
              <a:t>Picasso's Influence on Art</a:t>
            </a:r>
            <a:br>
              <a:rPr lang="en-US" b="1" dirty="0">
                <a:latin typeface="Arial" panose="020B0604020202020204" pitchFamily="34" charset="0"/>
                <a:ea typeface="Calibri" panose="020F0502020204030204" pitchFamily="34" charset="0"/>
              </a:rPr>
            </a:br>
            <a:endParaRPr lang="en-US" b="1" dirty="0"/>
          </a:p>
        </p:txBody>
      </p:sp>
      <p:sp>
        <p:nvSpPr>
          <p:cNvPr id="3" name="Content Placeholder 2"/>
          <p:cNvSpPr>
            <a:spLocks noGrp="1"/>
          </p:cNvSpPr>
          <p:nvPr>
            <p:ph idx="1"/>
          </p:nvPr>
        </p:nvSpPr>
        <p:spPr>
          <a:xfrm>
            <a:off x="838200" y="1009650"/>
            <a:ext cx="10515600" cy="5638800"/>
          </a:xfrm>
        </p:spPr>
        <p:txBody>
          <a:bodyPr>
            <a:normAutofit/>
          </a:bodyPr>
          <a:lstStyle/>
          <a:p>
            <a:r>
              <a:rPr lang="en-US" dirty="0" smtClean="0"/>
              <a:t>Pablo Picasso often mixed various styles to create the perfect interpretation of what he saw. </a:t>
            </a:r>
          </a:p>
          <a:p>
            <a:r>
              <a:rPr lang="en-US" dirty="0" smtClean="0"/>
              <a:t>He was an influential figure in Cubism development and raised the college to the level of fine art</a:t>
            </a:r>
            <a:r>
              <a:rPr lang="en-US" dirty="0"/>
              <a:t> </a:t>
            </a:r>
            <a:r>
              <a:rPr lang="en-US" dirty="0" smtClean="0"/>
              <a:t>(Swami</a:t>
            </a:r>
            <a:r>
              <a:rPr lang="en-US" dirty="0"/>
              <a:t>, </a:t>
            </a:r>
            <a:r>
              <a:rPr lang="en-US" dirty="0" smtClean="0"/>
              <a:t>2013</a:t>
            </a:r>
            <a:r>
              <a:rPr lang="en-US" dirty="0"/>
              <a:t>)</a:t>
            </a:r>
            <a:r>
              <a:rPr lang="en-US" dirty="0" smtClean="0"/>
              <a:t>.</a:t>
            </a:r>
          </a:p>
          <a:p>
            <a:r>
              <a:rPr lang="en-US" dirty="0" smtClean="0"/>
              <a:t>Picasso followed his vision as he led him to new art forms. </a:t>
            </a:r>
          </a:p>
          <a:p>
            <a:r>
              <a:rPr lang="en-US" dirty="0" smtClean="0"/>
              <a:t>From a public point of view, he has long been the epitome of ingenuity in modern art. </a:t>
            </a:r>
            <a:endParaRPr lang="en-US" dirty="0"/>
          </a:p>
        </p:txBody>
      </p:sp>
      <p:pic>
        <p:nvPicPr>
          <p:cNvPr id="4" name="Picture 3"/>
          <p:cNvPicPr>
            <a:picLocks noChangeAspect="1"/>
          </p:cNvPicPr>
          <p:nvPr/>
        </p:nvPicPr>
        <p:blipFill>
          <a:blip r:embed="rId3"/>
          <a:stretch>
            <a:fillRect/>
          </a:stretch>
        </p:blipFill>
        <p:spPr>
          <a:xfrm>
            <a:off x="5467350" y="3714750"/>
            <a:ext cx="5276850" cy="2933700"/>
          </a:xfrm>
          <a:prstGeom prst="rect">
            <a:avLst/>
          </a:prstGeom>
        </p:spPr>
      </p:pic>
    </p:spTree>
    <p:extLst>
      <p:ext uri="{BB962C8B-B14F-4D97-AF65-F5344CB8AC3E}">
        <p14:creationId xmlns:p14="http://schemas.microsoft.com/office/powerpoint/2010/main" val="396254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rial Black" panose="020B0A04020102020204" pitchFamily="34" charset="0"/>
              </a:rPr>
              <a:t>R</a:t>
            </a:r>
            <a:r>
              <a:rPr lang="en-US" b="1" dirty="0" smtClean="0">
                <a:latin typeface="Arial Black" panose="020B0A04020102020204" pitchFamily="34" charset="0"/>
              </a:rPr>
              <a:t>eferences</a:t>
            </a:r>
            <a:endParaRPr lang="en-US" b="1" dirty="0">
              <a:latin typeface="Arial Black" panose="020B0A04020102020204" pitchFamily="34" charset="0"/>
            </a:endParaRPr>
          </a:p>
        </p:txBody>
      </p:sp>
      <p:sp>
        <p:nvSpPr>
          <p:cNvPr id="3" name="Content Placeholder 2"/>
          <p:cNvSpPr>
            <a:spLocks noGrp="1"/>
          </p:cNvSpPr>
          <p:nvPr>
            <p:ph idx="1"/>
          </p:nvPr>
        </p:nvSpPr>
        <p:spPr>
          <a:xfrm>
            <a:off x="838200" y="1295400"/>
            <a:ext cx="11068050" cy="5219700"/>
          </a:xfrm>
        </p:spPr>
        <p:txBody>
          <a:bodyPr>
            <a:normAutofit/>
          </a:bodyPr>
          <a:lstStyle/>
          <a:p>
            <a:r>
              <a:rPr lang="en-US" dirty="0"/>
              <a:t>Muniz Jr, A. M., Norris, T., &amp; Fine, G. A. (2014). Marketing artistic careers: Pablo Picasso as brand manager. </a:t>
            </a:r>
            <a:r>
              <a:rPr lang="en-US" i="1" dirty="0"/>
              <a:t>European Journal of Marketing</a:t>
            </a:r>
            <a:r>
              <a:rPr lang="en-US" dirty="0"/>
              <a:t>.</a:t>
            </a:r>
          </a:p>
          <a:p>
            <a:r>
              <a:rPr lang="en-US" dirty="0"/>
              <a:t>Brink, A. (2007). </a:t>
            </a:r>
            <a:r>
              <a:rPr lang="en-US" i="1" dirty="0"/>
              <a:t>Desire and Avoidance in Art: Pablo Picasso, Hans Bellmer, Balthus and Joseph Cornell: Psychobiographical Studies with Attachment Theory</a:t>
            </a:r>
            <a:r>
              <a:rPr lang="en-US" dirty="0"/>
              <a:t>. Peter Lang.</a:t>
            </a:r>
          </a:p>
          <a:p>
            <a:r>
              <a:rPr lang="en-US" dirty="0"/>
              <a:t>McNeese, T. (2006). </a:t>
            </a:r>
            <a:r>
              <a:rPr lang="en-US" i="1" dirty="0"/>
              <a:t>Pablo Picasso</a:t>
            </a:r>
            <a:r>
              <a:rPr lang="en-US" dirty="0"/>
              <a:t>. Infobase Publishing.</a:t>
            </a:r>
          </a:p>
          <a:p>
            <a:r>
              <a:rPr lang="en-US" dirty="0"/>
              <a:t>d'Souza, A. (2012). Biography becomes form: William Rubin, Pablo Picasso, and the subject of art history. </a:t>
            </a:r>
            <a:r>
              <a:rPr lang="en-US" i="1" dirty="0"/>
              <a:t>Word &amp; Image</a:t>
            </a:r>
            <a:r>
              <a:rPr lang="en-US" dirty="0"/>
              <a:t>, </a:t>
            </a:r>
            <a:r>
              <a:rPr lang="en-US" i="1" dirty="0"/>
              <a:t>18</a:t>
            </a:r>
            <a:r>
              <a:rPr lang="en-US" dirty="0"/>
              <a:t>(3), 126-136.</a:t>
            </a:r>
          </a:p>
          <a:p>
            <a:r>
              <a:rPr lang="en-US" dirty="0"/>
              <a:t>Swami, V. (2013). Context matters: Investigating the impact of contextual information on aesthetic appreciation of paintings by Max Ernst and Pablo Picasso. </a:t>
            </a:r>
            <a:r>
              <a:rPr lang="en-US" i="1" dirty="0"/>
              <a:t>Psychology of Aesthetics, Creativity, and the Arts</a:t>
            </a:r>
            <a:r>
              <a:rPr lang="en-US" dirty="0"/>
              <a:t>, </a:t>
            </a:r>
            <a:r>
              <a:rPr lang="en-US" i="1" dirty="0"/>
              <a:t>7</a:t>
            </a:r>
            <a:r>
              <a:rPr lang="en-US" dirty="0"/>
              <a:t>(3), 285.</a:t>
            </a:r>
          </a:p>
          <a:p>
            <a:r>
              <a:rPr lang="en-US" dirty="0"/>
              <a:t> </a:t>
            </a:r>
          </a:p>
        </p:txBody>
      </p:sp>
    </p:spTree>
    <p:extLst>
      <p:ext uri="{BB962C8B-B14F-4D97-AF65-F5344CB8AC3E}">
        <p14:creationId xmlns:p14="http://schemas.microsoft.com/office/powerpoint/2010/main" val="25621915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102</TotalTime>
  <Words>1158</Words>
  <Application>Microsoft Office PowerPoint</Application>
  <PresentationFormat>Widescreen</PresentationFormat>
  <Paragraphs>99</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Arial Black</vt:lpstr>
      <vt:lpstr>Calibri</vt:lpstr>
      <vt:lpstr>Century Gothic</vt:lpstr>
      <vt:lpstr>Times New Roman</vt:lpstr>
      <vt:lpstr>Wingdings 3</vt:lpstr>
      <vt:lpstr>Ion</vt:lpstr>
      <vt:lpstr>Pablo Picasso</vt:lpstr>
      <vt:lpstr>Who is Pablo Picasso </vt:lpstr>
      <vt:lpstr>Techniques Pablo Picasso used</vt:lpstr>
      <vt:lpstr>Blue period in Pablo Picasso life </vt:lpstr>
      <vt:lpstr>Rose period</vt:lpstr>
      <vt:lpstr>Pablo Picasso's style of Artwork </vt:lpstr>
      <vt:lpstr>Pablo Picasso most famous piece </vt:lpstr>
      <vt:lpstr>African Influence </vt:lpstr>
      <vt:lpstr>Neo-classism in Picasso paintings </vt:lpstr>
      <vt:lpstr>Picasso move to France</vt:lpstr>
      <vt:lpstr>Picasso's Influence on Art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Rose period</dc:title>
  <dc:creator>JOEL</dc:creator>
  <cp:lastModifiedBy>JOEL</cp:lastModifiedBy>
  <cp:revision>17</cp:revision>
  <dcterms:created xsi:type="dcterms:W3CDTF">2020-12-11T09:18:56Z</dcterms:created>
  <dcterms:modified xsi:type="dcterms:W3CDTF">2020-12-11T11:01:38Z</dcterms:modified>
</cp:coreProperties>
</file>